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9" r:id="rId3"/>
    <p:sldId id="296" r:id="rId4"/>
    <p:sldId id="340" r:id="rId5"/>
    <p:sldId id="346" r:id="rId6"/>
    <p:sldId id="345" r:id="rId7"/>
    <p:sldId id="344" r:id="rId8"/>
    <p:sldId id="347" r:id="rId9"/>
    <p:sldId id="348" r:id="rId10"/>
    <p:sldId id="349" r:id="rId11"/>
    <p:sldId id="350" r:id="rId12"/>
    <p:sldId id="35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3C969"/>
    <a:srgbClr val="CDF8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0389" autoAdjust="0"/>
  </p:normalViewPr>
  <p:slideViewPr>
    <p:cSldViewPr snapToGrid="0" snapToObjects="1">
      <p:cViewPr varScale="1">
        <p:scale>
          <a:sx n="87" d="100"/>
          <a:sy n="87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7497B-1639-BF48-89A0-C1B2F6631E7E}" type="datetimeFigureOut">
              <a:rPr lang="en-US" smtClean="0"/>
              <a:pPr/>
              <a:t>4/4/11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BE997-FC00-864D-BE3F-369C1AA15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7F6C1-B28C-1441-8B2F-F0DA1262D64B}" type="datetimeFigureOut">
              <a:rPr lang="en-US" smtClean="0"/>
              <a:pPr/>
              <a:t>4/4/11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83EC8-D1DA-E343-B598-D47B73ADC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B49E-A591-3E40-B171-2A93BDDD6BA3}" type="datetime1">
              <a:rPr lang="en-US" smtClean="0"/>
              <a:pPr/>
              <a:t>4/4/11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9B88-8FA3-4E4B-828B-B60970CAD69F}" type="datetime1">
              <a:rPr lang="en-US" smtClean="0"/>
              <a:pPr/>
              <a:t>4/4/11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D5D2-1882-1C44-AE3B-D00A8E79B61B}" type="datetime1">
              <a:rPr lang="en-US" smtClean="0"/>
              <a:pPr/>
              <a:t>4/4/11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4/4/11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BB99-E4EF-8645-8107-33BEAE292F0A}" type="datetime1">
              <a:rPr lang="en-US" smtClean="0"/>
              <a:pPr/>
              <a:t>4/4/11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BB08-BE77-E441-B47E-A67814F77BA1}" type="datetime1">
              <a:rPr lang="en-US" smtClean="0"/>
              <a:pPr/>
              <a:t>4/4/11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7625-66D2-324C-8DF1-33923155E600}" type="datetime1">
              <a:rPr lang="en-US" smtClean="0"/>
              <a:pPr/>
              <a:t>4/4/11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0CD2-7400-0C43-A115-067AF5B1266A}" type="datetime1">
              <a:rPr lang="en-US" smtClean="0"/>
              <a:pPr/>
              <a:t>4/4/11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9CF8-F92F-1848-A3D1-ED02ECD9F8D4}" type="datetime1">
              <a:rPr lang="en-US" smtClean="0"/>
              <a:pPr/>
              <a:t>4/4/11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2F0C-E4C1-FF4B-9D1E-13590B60F615}" type="datetime1">
              <a:rPr lang="en-US" smtClean="0"/>
              <a:pPr/>
              <a:t>4/4/11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2858-A444-AB4D-BBC0-65D341213C9E}" type="datetime1">
              <a:rPr lang="en-US" smtClean="0"/>
              <a:pPr/>
              <a:t>4/4/11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26163"/>
            <a:ext cx="9144000" cy="73183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392" y="119738"/>
            <a:ext cx="7736196" cy="80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392" y="125465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000000"/>
                </a:solidFill>
              </a:defRPr>
            </a:lvl1pPr>
          </a:lstStyle>
          <a:p>
            <a:fld id="{830C9559-EA64-6644-8B86-977D907C6733}" type="datetime1">
              <a:rPr lang="en-US" smtClean="0"/>
              <a:pPr/>
              <a:t>4/4/11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Physics 231 Spring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0000"/>
                </a:solidFill>
              </a:defRPr>
            </a:lvl1pPr>
          </a:lstStyle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121184" y="73268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368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368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368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368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368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Physics 231</a:t>
            </a:r>
            <a:endParaRPr lang="en-US" dirty="0"/>
          </a:p>
        </p:txBody>
      </p:sp>
      <p:sp>
        <p:nvSpPr>
          <p:cNvPr id="32" name="Subtitle 3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Topic: Energy in thermal 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omic Sans MS" charset="0"/>
              </a:rPr>
              <a:t>PHY 231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5606EB6-7E8B-0349-9E42-32F37B2E6FD9}" type="slidenum">
              <a:rPr lang="en-US"/>
              <a:pPr/>
              <a:t>10</a:t>
            </a:fld>
            <a:endParaRPr lang="en-US"/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88" y="381000"/>
            <a:ext cx="86995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omic Sans MS" charset="0"/>
              </a:rPr>
              <a:t>PHY 231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874BD29-DF45-3A4E-9A9B-4909EE19CCC3}" type="slidenum">
              <a:rPr lang="en-US"/>
              <a:pPr/>
              <a:t>11</a:t>
            </a:fld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Black body</a:t>
            </a:r>
          </a:p>
        </p:txBody>
      </p:sp>
      <p:sp>
        <p:nvSpPr>
          <p:cNvPr id="40965" name="Rectangle 3"/>
          <p:cNvSpPr>
            <a:spLocks noChangeArrowheads="1"/>
          </p:cNvSpPr>
          <p:nvPr/>
        </p:nvSpPr>
        <p:spPr bwMode="auto">
          <a:xfrm>
            <a:off x="152400" y="990600"/>
            <a:ext cx="88392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Century Gothic" charset="0"/>
              </a:rPr>
              <a:t>A black body is an object that absorbs all electromagnetic radiation that falls onto it.  They emit radiation, depending on their temperature. If T&lt;700 K, almost no visible light is produced (hence a ‘black’ body).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Century Gothic" charset="0"/>
              </a:rPr>
              <a:t>The energy emitted from a black body: P=</a:t>
            </a:r>
            <a:r>
              <a:rPr lang="en-US" sz="2000" b="1">
                <a:latin typeface="Century Gothic" charset="0"/>
                <a:sym typeface="Symbol" charset="2"/>
              </a:rPr>
              <a:t>T</a:t>
            </a:r>
            <a:r>
              <a:rPr lang="en-US" sz="2000" b="1" baseline="30000">
                <a:latin typeface="Century Gothic" charset="0"/>
                <a:sym typeface="Symbol" charset="2"/>
              </a:rPr>
              <a:t>4</a:t>
            </a:r>
            <a:r>
              <a:rPr lang="en-US" sz="2000" b="1">
                <a:latin typeface="Century Gothic" charset="0"/>
                <a:sym typeface="Symbol" charset="2"/>
              </a:rPr>
              <a:t> with =5.67x10</a:t>
            </a:r>
            <a:r>
              <a:rPr lang="en-US" sz="2000" b="1" baseline="30000">
                <a:latin typeface="Century Gothic" charset="0"/>
                <a:sym typeface="Symbol" charset="2"/>
              </a:rPr>
              <a:t>-8</a:t>
            </a:r>
            <a:r>
              <a:rPr lang="en-US" sz="2000" b="1">
                <a:latin typeface="Century Gothic" charset="0"/>
                <a:sym typeface="Symbol" charset="2"/>
              </a:rPr>
              <a:t> W/m</a:t>
            </a:r>
            <a:r>
              <a:rPr lang="en-US" sz="2000" b="1" baseline="30000">
                <a:latin typeface="Century Gothic" charset="0"/>
                <a:sym typeface="Symbol" charset="2"/>
              </a:rPr>
              <a:t>2</a:t>
            </a:r>
            <a:r>
              <a:rPr lang="en-US" sz="2000" b="1">
                <a:latin typeface="Century Gothic" charset="0"/>
                <a:sym typeface="Symbol" charset="2"/>
              </a:rPr>
              <a:t>K</a:t>
            </a:r>
            <a:r>
              <a:rPr lang="en-US" sz="2000" b="1" baseline="30000">
                <a:latin typeface="Century Gothic" charset="0"/>
                <a:sym typeface="Symbol" charset="2"/>
              </a:rPr>
              <a:t>4</a:t>
            </a:r>
            <a:r>
              <a:rPr lang="en-US" sz="2000" b="1">
                <a:latin typeface="Century Gothic" charset="0"/>
              </a:rPr>
              <a:t> </a:t>
            </a:r>
          </a:p>
        </p:txBody>
      </p:sp>
      <p:pic>
        <p:nvPicPr>
          <p:cNvPr id="4096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9475" y="3840163"/>
            <a:ext cx="27336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486025"/>
            <a:ext cx="37211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8" name="Text Box 9"/>
          <p:cNvSpPr txBox="1">
            <a:spLocks noChangeArrowheads="1"/>
          </p:cNvSpPr>
          <p:nvPr/>
        </p:nvSpPr>
        <p:spPr bwMode="auto">
          <a:xfrm>
            <a:off x="5105400" y="5867400"/>
            <a:ext cx="2570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More in PHY232!</a:t>
            </a:r>
          </a:p>
        </p:txBody>
      </p:sp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2590800"/>
            <a:ext cx="15525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0" name="TextBox 9"/>
          <p:cNvSpPr txBox="1">
            <a:spLocks noChangeArrowheads="1"/>
          </p:cNvSpPr>
          <p:nvPr/>
        </p:nvSpPr>
        <p:spPr bwMode="auto">
          <a:xfrm>
            <a:off x="4038600" y="3048000"/>
            <a:ext cx="36655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b=2.8977685(51)×10</a:t>
            </a:r>
            <a:r>
              <a:rPr lang="en-US" sz="2000" baseline="30000"/>
              <a:t>−3</a:t>
            </a:r>
            <a:r>
              <a:rPr lang="en-US" sz="2000"/>
              <a:t> mK</a:t>
            </a:r>
          </a:p>
          <a:p>
            <a:r>
              <a:rPr lang="en-US" sz="2000"/>
              <a:t>Wiens displacement constant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0CD2-7400-0C43-A115-067AF5B1266A}" type="datetime1">
              <a:rPr lang="en-US" smtClean="0"/>
              <a:pPr/>
              <a:t>4/4/11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912502"/>
            <a:ext cx="787908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http://</a:t>
            </a:r>
            <a:r>
              <a:rPr lang="en-US" sz="2800" dirty="0" err="1" smtClean="0"/>
              <a:t>www.youtube.com/watch?v</a:t>
            </a:r>
            <a:r>
              <a:rPr lang="en-US" sz="2800" dirty="0" smtClean="0"/>
              <a:t>=1h1wjKqAcqw</a:t>
            </a:r>
          </a:p>
          <a:p>
            <a:endParaRPr lang="en-US" sz="2800" dirty="0" smtClean="0"/>
          </a:p>
          <a:p>
            <a:r>
              <a:rPr lang="en-US" sz="2800" dirty="0" smtClean="0"/>
              <a:t>http://</a:t>
            </a:r>
            <a:r>
              <a:rPr lang="en-US" sz="2800" dirty="0" err="1" smtClean="0"/>
              <a:t>www.youtube.com/watch?v</a:t>
            </a:r>
            <a:r>
              <a:rPr lang="en-US" sz="2800" dirty="0" smtClean="0"/>
              <a:t>=fxu1qfwrHu8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 Set 9 open - due Thursday, April 7, 11pm</a:t>
            </a:r>
          </a:p>
          <a:p>
            <a:r>
              <a:rPr lang="en-US" dirty="0" smtClean="0"/>
              <a:t>Reading: 11.1-3,11.5.,12.5-6, 12.8 by next week Tuesday, first lecture.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4/4/11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392" y="1254658"/>
            <a:ext cx="8229600" cy="5101692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Heat</a:t>
            </a:r>
          </a:p>
          <a:p>
            <a:pPr lvl="1"/>
            <a:r>
              <a:rPr lang="en-US" dirty="0" smtClean="0"/>
              <a:t>Energy change by Heat and Work</a:t>
            </a:r>
          </a:p>
          <a:p>
            <a:pPr lvl="1"/>
            <a:r>
              <a:rPr lang="en-US" dirty="0" smtClean="0"/>
              <a:t>Heat capacity</a:t>
            </a:r>
          </a:p>
          <a:p>
            <a:pPr lvl="1"/>
            <a:r>
              <a:rPr lang="en-US" dirty="0" smtClean="0"/>
              <a:t>Thermal </a:t>
            </a:r>
            <a:r>
              <a:rPr lang="en-US" dirty="0" err="1" smtClean="0"/>
              <a:t>equilbrium</a:t>
            </a:r>
            <a:r>
              <a:rPr lang="en-US" dirty="0" smtClean="0"/>
              <a:t> – final temperature when objects with different temperatures come in contact</a:t>
            </a:r>
          </a:p>
          <a:p>
            <a:pPr lvl="1"/>
            <a:r>
              <a:rPr lang="en-US" dirty="0" smtClean="0"/>
              <a:t>Phase transition</a:t>
            </a:r>
          </a:p>
          <a:p>
            <a:pPr lvl="1"/>
            <a:r>
              <a:rPr lang="en-US" dirty="0" smtClean="0"/>
              <a:t>Heat of vaporization and heat to fusion</a:t>
            </a:r>
          </a:p>
          <a:p>
            <a:pPr lvl="1"/>
            <a:r>
              <a:rPr lang="en-US" dirty="0" smtClean="0"/>
              <a:t>Mechanisms of heat transfer: conduction, convection, radiation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4/4/11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heat capacities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4/4/11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 descr="12_04_Tab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280" y="929369"/>
            <a:ext cx="4010984" cy="53878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19800" y="2019048"/>
            <a:ext cx="2186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Air: 720 J/kg K</a:t>
            </a:r>
            <a:br>
              <a:rPr lang="en-US" dirty="0" smtClean="0"/>
            </a:br>
            <a:r>
              <a:rPr lang="en-US" dirty="0" smtClean="0"/>
              <a:t>(at about 20 deg C)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specific heat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4/4/11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 descr="12_06_Tab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38148"/>
            <a:ext cx="4230548" cy="46621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49536" y="2131491"/>
            <a:ext cx="2070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per mol !!!!!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Heats of transformation</a:t>
            </a:r>
            <a:endParaRPr lang="en-US" dirty="0"/>
          </a:p>
        </p:txBody>
      </p:sp>
      <p:pic>
        <p:nvPicPr>
          <p:cNvPr id="7" name="Content Placeholder 6" descr="12_05_Table.jpg"/>
          <p:cNvPicPr>
            <a:picLocks noGrp="1" noChangeAspect="1"/>
          </p:cNvPicPr>
          <p:nvPr>
            <p:ph idx="1"/>
          </p:nvPr>
        </p:nvPicPr>
        <p:blipFill>
          <a:blip r:embed="rId2"/>
          <a:srcRect t="-28199" b="-28199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4/4/11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4/4/11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1521" y="1927102"/>
            <a:ext cx="7978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http://</a:t>
            </a:r>
            <a:r>
              <a:rPr lang="en-US" sz="2800" dirty="0" err="1" smtClean="0"/>
              <a:t>www.youtube.com/watch?v</a:t>
            </a:r>
            <a:r>
              <a:rPr lang="en-US" sz="2800" dirty="0" smtClean="0"/>
              <a:t>=1PcnCWZP7l0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Conductivities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4/4/11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 descr="12_07_Tab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085322"/>
            <a:ext cx="3172939" cy="49441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omic Sans MS" charset="0"/>
              </a:rPr>
              <a:t>PHY 231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7F4499D-9540-6A41-B738-BE409016FA0A}" type="slidenum">
              <a:rPr lang="en-US"/>
              <a:pPr/>
              <a:t>9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emissivity</a:t>
            </a:r>
          </a:p>
        </p:txBody>
      </p:sp>
      <p:sp>
        <p:nvSpPr>
          <p:cNvPr id="38917" name="AutoShape 3"/>
          <p:cNvSpPr>
            <a:spLocks noChangeArrowheads="1"/>
          </p:cNvSpPr>
          <p:nvPr/>
        </p:nvSpPr>
        <p:spPr bwMode="auto">
          <a:xfrm>
            <a:off x="914400" y="1447800"/>
            <a:ext cx="1981200" cy="1600200"/>
          </a:xfrm>
          <a:prstGeom prst="parallelogram">
            <a:avLst>
              <a:gd name="adj" fmla="val 30952"/>
            </a:avLst>
          </a:prstGeom>
          <a:solidFill>
            <a:schemeClr val="accent1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8" name="AutoShape 4"/>
          <p:cNvSpPr>
            <a:spLocks noChangeArrowheads="1"/>
          </p:cNvSpPr>
          <p:nvPr/>
        </p:nvSpPr>
        <p:spPr bwMode="auto">
          <a:xfrm>
            <a:off x="5486400" y="1371600"/>
            <a:ext cx="1981200" cy="1600200"/>
          </a:xfrm>
          <a:prstGeom prst="parallelogram">
            <a:avLst>
              <a:gd name="adj" fmla="val 30952"/>
            </a:avLst>
          </a:prstGeom>
          <a:solidFill>
            <a:srgbClr val="0000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8919" name="Line 5"/>
          <p:cNvSpPr>
            <a:spLocks noChangeShapeType="1"/>
          </p:cNvSpPr>
          <p:nvPr/>
        </p:nvSpPr>
        <p:spPr bwMode="auto">
          <a:xfrm flipH="1" flipV="1">
            <a:off x="1828800" y="2514600"/>
            <a:ext cx="990600" cy="137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0" name="Line 6"/>
          <p:cNvSpPr>
            <a:spLocks noChangeShapeType="1"/>
          </p:cNvSpPr>
          <p:nvPr/>
        </p:nvSpPr>
        <p:spPr bwMode="auto">
          <a:xfrm flipV="1">
            <a:off x="1828800" y="1600200"/>
            <a:ext cx="144780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1" name="Line 7"/>
          <p:cNvSpPr>
            <a:spLocks noChangeShapeType="1"/>
          </p:cNvSpPr>
          <p:nvPr/>
        </p:nvSpPr>
        <p:spPr bwMode="auto">
          <a:xfrm flipH="1" flipV="1">
            <a:off x="6324600" y="2286000"/>
            <a:ext cx="1447800" cy="1295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2" name="Text Box 8"/>
          <p:cNvSpPr txBox="1">
            <a:spLocks noChangeArrowheads="1"/>
          </p:cNvSpPr>
          <p:nvPr/>
        </p:nvSpPr>
        <p:spPr bwMode="auto">
          <a:xfrm>
            <a:off x="669925" y="4008438"/>
            <a:ext cx="32877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Ideal reflector</a:t>
            </a:r>
          </a:p>
          <a:p>
            <a:r>
              <a:rPr lang="en-US"/>
              <a:t>e=0</a:t>
            </a:r>
          </a:p>
          <a:p>
            <a:r>
              <a:rPr lang="en-US"/>
              <a:t>no energy is absorbed</a:t>
            </a:r>
          </a:p>
          <a:p>
            <a:endParaRPr lang="en-US"/>
          </a:p>
        </p:txBody>
      </p:sp>
      <p:sp>
        <p:nvSpPr>
          <p:cNvPr id="38923" name="Text Box 9"/>
          <p:cNvSpPr txBox="1">
            <a:spLocks noChangeArrowheads="1"/>
          </p:cNvSpPr>
          <p:nvPr/>
        </p:nvSpPr>
        <p:spPr bwMode="auto">
          <a:xfrm>
            <a:off x="4648200" y="3810000"/>
            <a:ext cx="41370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Ideal absorber (black body)</a:t>
            </a:r>
          </a:p>
          <a:p>
            <a:r>
              <a:rPr lang="en-US"/>
              <a:t>e=1</a:t>
            </a:r>
          </a:p>
          <a:p>
            <a:r>
              <a:rPr lang="en-US"/>
              <a:t>all energy is absorbed</a:t>
            </a:r>
          </a:p>
          <a:p>
            <a:r>
              <a:rPr lang="en-US"/>
              <a:t>also ideal radiator!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15277</TotalTime>
  <Words>326</Words>
  <Application>Microsoft Macintosh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Physics 231</vt:lpstr>
      <vt:lpstr>Current Assignments</vt:lpstr>
      <vt:lpstr>Key Concepts</vt:lpstr>
      <vt:lpstr>Specific heat capacities</vt:lpstr>
      <vt:lpstr>Molar specific heat </vt:lpstr>
      <vt:lpstr>Heats of transformation</vt:lpstr>
      <vt:lpstr>Video</vt:lpstr>
      <vt:lpstr>Conductivities</vt:lpstr>
      <vt:lpstr>emissivity</vt:lpstr>
      <vt:lpstr>Slide 10</vt:lpstr>
      <vt:lpstr>Black body</vt:lpstr>
      <vt:lpstr>Video</vt:lpstr>
    </vt:vector>
  </TitlesOfParts>
  <Company>NSCL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231</dc:title>
  <dc:creator>Hendrik Schatz</dc:creator>
  <cp:lastModifiedBy>Hendrik Schatz</cp:lastModifiedBy>
  <cp:revision>120</cp:revision>
  <dcterms:created xsi:type="dcterms:W3CDTF">2011-04-05T02:50:37Z</dcterms:created>
  <dcterms:modified xsi:type="dcterms:W3CDTF">2011-04-05T02:51:10Z</dcterms:modified>
</cp:coreProperties>
</file>